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4"/>
  </p:sldMasterIdLst>
  <p:notesMasterIdLst>
    <p:notesMasterId r:id="rId12"/>
  </p:notesMasterIdLst>
  <p:handoutMasterIdLst>
    <p:handoutMasterId r:id="rId13"/>
  </p:handoutMasterIdLst>
  <p:sldIdLst>
    <p:sldId id="281" r:id="rId5"/>
    <p:sldId id="282" r:id="rId6"/>
    <p:sldId id="292" r:id="rId7"/>
    <p:sldId id="293" r:id="rId8"/>
    <p:sldId id="294" r:id="rId9"/>
    <p:sldId id="295" r:id="rId10"/>
    <p:sldId id="296" r:id="rId11"/>
  </p:sldIdLst>
  <p:sldSz cx="12188825" cy="6858000"/>
  <p:notesSz cx="6858000" cy="9144000"/>
  <p:defaultTextStyle>
    <a:defPPr>
      <a:defRPr lang="en-US"/>
    </a:defPPr>
    <a:lvl1pPr marL="0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70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06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73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D1719"/>
    <a:srgbClr val="E6007E"/>
    <a:srgbClr val="FBBA00"/>
    <a:srgbClr val="283583"/>
    <a:srgbClr val="642778"/>
    <a:srgbClr val="009A93"/>
    <a:srgbClr val="009BD8"/>
    <a:srgbClr val="3366CC"/>
    <a:srgbClr val="0B31E2"/>
    <a:srgbClr val="0000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7632" autoAdjust="0"/>
    <p:restoredTop sz="98064" autoAdjust="0"/>
  </p:normalViewPr>
  <p:slideViewPr>
    <p:cSldViewPr snapToGrid="0" snapToObjects="1">
      <p:cViewPr>
        <p:scale>
          <a:sx n="90" d="100"/>
          <a:sy n="90" d="100"/>
        </p:scale>
        <p:origin x="-444" y="-90"/>
      </p:cViewPr>
      <p:guideLst>
        <p:guide orient="horz" pos="2316"/>
        <p:guide orient="horz" pos="133"/>
        <p:guide pos="3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 Neue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1913A-67A1-6B4C-802E-93E15C662A37}" type="datetimeFigureOut">
              <a:rPr lang="en-US" smtClean="0">
                <a:latin typeface="Helvetica Neue"/>
              </a:rPr>
              <a:pPr/>
              <a:t>4/14/2016</a:t>
            </a:fld>
            <a:endParaRPr lang="en-US" dirty="0">
              <a:latin typeface="Helvetica Neu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543A8-7CD3-5141-850B-530B722A26E6}" type="slidenum">
              <a:rPr lang="en-US" smtClean="0">
                <a:latin typeface="Helvetica Neue"/>
              </a:rPr>
              <a:pPr/>
              <a:t>‹nr.›</a:t>
            </a:fld>
            <a:endParaRPr lang="en-US" dirty="0">
              <a:latin typeface="Helvetica Neue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619668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 Neue"/>
              </a:defRPr>
            </a:lvl1pPr>
          </a:lstStyle>
          <a:p>
            <a:fld id="{FD5B0374-7D7F-BD4D-B270-A2A382CE8809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 Neue"/>
              </a:defRPr>
            </a:lvl1pPr>
          </a:lstStyle>
          <a:p>
            <a:fld id="{E771BF86-4DCE-E845-BFD8-164B331C2891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173679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ution Focu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 rot="20801125">
            <a:off x="-639378" y="-1309781"/>
            <a:ext cx="13467581" cy="9594842"/>
          </a:xfrm>
          <a:custGeom>
            <a:avLst/>
            <a:gdLst/>
            <a:ahLst/>
            <a:cxnLst/>
            <a:rect l="l" t="t" r="r" b="b"/>
            <a:pathLst>
              <a:path w="13467581" h="9594842">
                <a:moveTo>
                  <a:pt x="1606389" y="0"/>
                </a:moveTo>
                <a:lnTo>
                  <a:pt x="13467581" y="2807055"/>
                </a:lnTo>
                <a:lnTo>
                  <a:pt x="11861192" y="9594842"/>
                </a:lnTo>
                <a:lnTo>
                  <a:pt x="0" y="6787787"/>
                </a:lnTo>
                <a:close/>
              </a:path>
            </a:pathLst>
          </a:custGeom>
          <a:blipFill rotWithShape="1">
            <a:blip r:embed="rId2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41167" y="0"/>
            <a:ext cx="8447658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23799" y="5839974"/>
            <a:ext cx="3065026" cy="464387"/>
          </a:xfrm>
        </p:spPr>
        <p:txBody>
          <a:bodyPr>
            <a:normAutofit/>
          </a:bodyPr>
          <a:lstStyle>
            <a:lvl1pPr>
              <a:defRPr sz="2400" b="1" i="1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Paris, 24/09/2014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6397754" y="289594"/>
            <a:ext cx="3785866" cy="1785035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 l="696" t="2408" r="696" b="2408"/>
            </a:stretch>
          </a:blip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6737266"/>
            <a:ext cx="12188825" cy="235305"/>
            <a:chOff x="0" y="5998612"/>
            <a:chExt cx="12188825" cy="451287"/>
          </a:xfrm>
          <a:effectLst/>
        </p:grpSpPr>
        <p:sp>
          <p:nvSpPr>
            <p:cNvPr id="35" name="Rectangle 34"/>
            <p:cNvSpPr/>
            <p:nvPr userDrawn="1"/>
          </p:nvSpPr>
          <p:spPr>
            <a:xfrm>
              <a:off x="0" y="5998612"/>
              <a:ext cx="12188825" cy="4512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220359" y="5998612"/>
              <a:ext cx="92009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170646" y="5998612"/>
              <a:ext cx="220305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3939561" y="5998612"/>
              <a:ext cx="1846668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203099" y="5998612"/>
              <a:ext cx="142549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6939589" y="5998612"/>
              <a:ext cx="77754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5151235" y="5998612"/>
              <a:ext cx="36285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44110" y="5649670"/>
            <a:ext cx="2979689" cy="85151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i="1" baseline="0" dirty="0">
                <a:solidFill>
                  <a:schemeClr val="bg1"/>
                </a:solidFill>
                <a:ea typeface="+mj-ea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LOGO presentation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400093" y="2407471"/>
            <a:ext cx="1288257" cy="1288257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190500" dir="5400000" algn="t" rotWithShape="0">
              <a:schemeClr val="accent1">
                <a:alpha val="7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US" sz="1400" dirty="0" smtClean="0">
                <a:latin typeface="Helvetica Neue"/>
                <a:cs typeface="Helvetica Neue"/>
              </a:rPr>
              <a:t>Office</a:t>
            </a:r>
          </a:p>
          <a:p>
            <a:pPr algn="l"/>
            <a:r>
              <a:rPr lang="en-US" sz="1400" dirty="0" smtClean="0">
                <a:latin typeface="Helvetica Neue"/>
                <a:cs typeface="Helvetica Neue"/>
              </a:rPr>
              <a:t>products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4400093" y="4028570"/>
            <a:ext cx="1288257" cy="128825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190500" dir="5400000" algn="t" rotWithShape="0">
              <a:schemeClr val="accent1">
                <a:alpha val="7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US" sz="1400" dirty="0" smtClean="0">
                <a:latin typeface="Helvetica Neue"/>
                <a:cs typeface="Helvetica Neue"/>
              </a:rPr>
              <a:t>Furniture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347276" y="2407471"/>
            <a:ext cx="1288257" cy="1288257"/>
          </a:xfrm>
          <a:prstGeom prst="rect">
            <a:avLst/>
          </a:prstGeom>
          <a:solidFill>
            <a:srgbClr val="009A93"/>
          </a:solidFill>
          <a:ln>
            <a:noFill/>
          </a:ln>
          <a:effectLst>
            <a:outerShdw blurRad="50800" dist="190500" dir="5400000" algn="t" rotWithShape="0">
              <a:schemeClr val="accent1">
                <a:alpha val="7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US" sz="1400" dirty="0" smtClean="0">
                <a:latin typeface="Helvetica Neue"/>
                <a:cs typeface="Helvetica Neue"/>
              </a:rPr>
              <a:t>Personal</a:t>
            </a:r>
          </a:p>
          <a:p>
            <a:pPr algn="l"/>
            <a:r>
              <a:rPr lang="en-US" sz="1400" dirty="0" smtClean="0">
                <a:latin typeface="Helvetica Neue"/>
                <a:cs typeface="Helvetica Neue"/>
              </a:rPr>
              <a:t>Protection</a:t>
            </a:r>
          </a:p>
          <a:p>
            <a:pPr algn="l"/>
            <a:r>
              <a:rPr lang="en-US" sz="1400" dirty="0" smtClean="0">
                <a:latin typeface="Helvetica Neue"/>
                <a:cs typeface="Helvetica Neue"/>
              </a:rPr>
              <a:t>equipment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6347276" y="4028570"/>
            <a:ext cx="1288257" cy="1288257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190500" dir="5400000" algn="t" rotWithShape="0">
              <a:schemeClr val="accent1">
                <a:alpha val="7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US" sz="1400" dirty="0" smtClean="0">
                <a:latin typeface="Helvetica Neue"/>
                <a:cs typeface="Helvetica Neue"/>
              </a:rPr>
              <a:t>Technological</a:t>
            </a:r>
          </a:p>
          <a:p>
            <a:pPr algn="l"/>
            <a:r>
              <a:rPr lang="en-US" sz="1400" dirty="0" smtClean="0">
                <a:latin typeface="Helvetica Neue"/>
                <a:cs typeface="Helvetica Neue"/>
              </a:rPr>
              <a:t>products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8294459" y="2407471"/>
            <a:ext cx="1288257" cy="128825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190500" dir="5400000" algn="t" rotWithShape="0">
              <a:schemeClr val="accent1">
                <a:alpha val="7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US" sz="1400" dirty="0" smtClean="0">
                <a:latin typeface="Helvetica Neue"/>
                <a:cs typeface="Helvetica Neue"/>
              </a:rPr>
              <a:t>Cleaning</a:t>
            </a:r>
          </a:p>
          <a:p>
            <a:pPr algn="l"/>
            <a:r>
              <a:rPr lang="en-US" sz="1400" dirty="0" smtClean="0">
                <a:latin typeface="Helvetica Neue"/>
                <a:cs typeface="Helvetica Neue"/>
              </a:rPr>
              <a:t>&amp; hygiene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8294459" y="4028570"/>
            <a:ext cx="1288257" cy="1288257"/>
          </a:xfrm>
          <a:prstGeom prst="rect">
            <a:avLst/>
          </a:prstGeom>
          <a:solidFill>
            <a:srgbClr val="009BD8"/>
          </a:solidFill>
          <a:ln>
            <a:noFill/>
          </a:ln>
          <a:effectLst>
            <a:outerShdw blurRad="50800" dist="190500" dir="5400000" algn="t" rotWithShape="0">
              <a:schemeClr val="accent1">
                <a:alpha val="7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US" sz="1400" dirty="0" smtClean="0">
                <a:latin typeface="Helvetica Neue"/>
                <a:cs typeface="Helvetica Neue"/>
              </a:rPr>
              <a:t>Personalised</a:t>
            </a:r>
          </a:p>
          <a:p>
            <a:pPr algn="l"/>
            <a:r>
              <a:rPr lang="en-US" sz="1400" dirty="0" smtClean="0">
                <a:latin typeface="Helvetica Neue"/>
                <a:cs typeface="Helvetica Neue"/>
              </a:rPr>
              <a:t>products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0241642" y="2407471"/>
            <a:ext cx="1288257" cy="128825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190500" dir="5400000" algn="t" rotWithShape="0">
              <a:schemeClr val="accent1">
                <a:alpha val="7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US" sz="1400" dirty="0" smtClean="0">
                <a:latin typeface="Helvetica Neue"/>
                <a:cs typeface="Helvetica Neue"/>
              </a:rPr>
              <a:t>Catering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10241642" y="4028570"/>
            <a:ext cx="1288257" cy="128825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190500" dir="5400000" algn="t" rotWithShape="0">
              <a:schemeClr val="accent1">
                <a:alpha val="7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US" sz="1400" dirty="0" smtClean="0">
                <a:latin typeface="Helvetica Neue"/>
                <a:cs typeface="Helvetica Neue"/>
              </a:rPr>
              <a:t>Packaging</a:t>
            </a:r>
          </a:p>
          <a:p>
            <a:pPr algn="l"/>
            <a:r>
              <a:rPr lang="en-US" sz="1400" dirty="0" smtClean="0">
                <a:latin typeface="Helvetica Neue"/>
                <a:cs typeface="Helvetica Neue"/>
              </a:rPr>
              <a:t>supplies</a:t>
            </a:r>
          </a:p>
        </p:txBody>
      </p:sp>
      <p:pic>
        <p:nvPicPr>
          <p:cNvPr id="7" name="Picture 6" descr="ICONE SECTEUR 01.e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97287" y="2621087"/>
            <a:ext cx="482600" cy="381000"/>
          </a:xfrm>
          <a:prstGeom prst="rect">
            <a:avLst/>
          </a:prstGeom>
        </p:spPr>
      </p:pic>
      <p:pic>
        <p:nvPicPr>
          <p:cNvPr id="8" name="Picture 7" descr="ICONE SECTEUR 03.em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9154" y="4265484"/>
            <a:ext cx="444500" cy="444500"/>
          </a:xfrm>
          <a:prstGeom prst="rect">
            <a:avLst/>
          </a:prstGeom>
        </p:spPr>
      </p:pic>
      <p:pic>
        <p:nvPicPr>
          <p:cNvPr id="11" name="Picture 10" descr="ICONE SECTEUR 02.em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43754" y="2671887"/>
            <a:ext cx="495300" cy="279400"/>
          </a:xfrm>
          <a:prstGeom prst="rect">
            <a:avLst/>
          </a:prstGeom>
        </p:spPr>
      </p:pic>
      <p:pic>
        <p:nvPicPr>
          <p:cNvPr id="12" name="Picture 11" descr="ICONE SECTEUR 16.em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41737" y="4265484"/>
            <a:ext cx="393700" cy="444500"/>
          </a:xfrm>
          <a:prstGeom prst="rect">
            <a:avLst/>
          </a:prstGeom>
        </p:spPr>
      </p:pic>
      <p:pic>
        <p:nvPicPr>
          <p:cNvPr id="13" name="Picture 12" descr="ICONE SECTEUR 15.em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63520" y="4278184"/>
            <a:ext cx="444500" cy="419100"/>
          </a:xfrm>
          <a:prstGeom prst="rect">
            <a:avLst/>
          </a:prstGeom>
        </p:spPr>
      </p:pic>
      <p:pic>
        <p:nvPicPr>
          <p:cNvPr id="14" name="Picture 13" descr="ICONE SECTEUR 09.em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85471" y="2589337"/>
            <a:ext cx="317500" cy="444500"/>
          </a:xfrm>
          <a:prstGeom prst="rect">
            <a:avLst/>
          </a:prstGeom>
        </p:spPr>
      </p:pic>
      <p:pic>
        <p:nvPicPr>
          <p:cNvPr id="15" name="Picture 14" descr="ICONE SECTEUR 04.em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47371" y="4322634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675291938"/>
      </p:ext>
    </p:extLst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8825" cy="7520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partie1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0030" y="194930"/>
            <a:ext cx="467328" cy="36220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177795686"/>
      </p:ext>
    </p:extLst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n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8825" cy="7520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partie1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0030" y="194930"/>
            <a:ext cx="467328" cy="36220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34165775"/>
      </p:ext>
    </p:extLst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-1" y="-1"/>
            <a:ext cx="12188825" cy="698475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737266"/>
            <a:ext cx="12188825" cy="235305"/>
            <a:chOff x="0" y="5998612"/>
            <a:chExt cx="12188825" cy="451287"/>
          </a:xfrm>
          <a:effectLst/>
        </p:grpSpPr>
        <p:sp>
          <p:nvSpPr>
            <p:cNvPr id="12" name="Rectangle 11"/>
            <p:cNvSpPr/>
            <p:nvPr userDrawn="1"/>
          </p:nvSpPr>
          <p:spPr>
            <a:xfrm>
              <a:off x="0" y="5998612"/>
              <a:ext cx="12188825" cy="4512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220359" y="5998612"/>
              <a:ext cx="92009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170646" y="5998612"/>
              <a:ext cx="220305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939561" y="5998612"/>
              <a:ext cx="1846668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203099" y="5998612"/>
              <a:ext cx="142549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939589" y="5998612"/>
              <a:ext cx="77754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5151235" y="5998612"/>
              <a:ext cx="36285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42301367"/>
      </p:ext>
    </p:extLst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ution Focu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-1"/>
            <a:ext cx="12188825" cy="69752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0" y="0"/>
            <a:ext cx="12188825" cy="6975281"/>
          </a:xfrm>
          <a:prstGeom prst="rect">
            <a:avLst/>
          </a:prstGeom>
          <a:gradFill flip="none" rotWithShape="1">
            <a:gsLst>
              <a:gs pos="83000">
                <a:srgbClr val="009BD8">
                  <a:alpha val="42000"/>
                </a:srgbClr>
              </a:gs>
              <a:gs pos="100000">
                <a:srgbClr val="009BD8"/>
              </a:gs>
              <a:gs pos="38000">
                <a:srgbClr val="009BD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659758" y="110961"/>
            <a:ext cx="6424257" cy="6747039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3834315"/>
            <a:ext cx="10170530" cy="1909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8224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979134" y="3962929"/>
            <a:ext cx="3033333" cy="1652084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2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760780" y="3962929"/>
            <a:ext cx="3033333" cy="1652084"/>
          </a:xfrm>
          <a:prstGeom prst="rect">
            <a:avLst/>
          </a:prstGeom>
          <a:blipFill rotWithShape="1">
            <a:blip r:embed="rId4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42426" y="3962929"/>
            <a:ext cx="3033333" cy="1652084"/>
          </a:xfrm>
          <a:prstGeom prst="rect">
            <a:avLst/>
          </a:prstGeom>
          <a:blipFill rotWithShape="1">
            <a:blip r:embed="rId5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426" y="3102497"/>
            <a:ext cx="5134399" cy="464387"/>
          </a:xfrm>
        </p:spPr>
        <p:txBody>
          <a:bodyPr>
            <a:normAutofit/>
          </a:bodyPr>
          <a:lstStyle>
            <a:lvl1pPr>
              <a:defRPr sz="2400" b="1" i="1" baseline="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Paris, 24/09/2014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542425" y="-37379"/>
            <a:ext cx="3634272" cy="1785035"/>
          </a:xfrm>
          <a:prstGeom prst="rect">
            <a:avLst/>
          </a:prstGeom>
          <a:blipFill rotWithShape="1">
            <a:blip r:embed="rId6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6737266"/>
            <a:ext cx="12188825" cy="235305"/>
            <a:chOff x="0" y="5998612"/>
            <a:chExt cx="12188825" cy="451287"/>
          </a:xfrm>
          <a:effectLst/>
        </p:grpSpPr>
        <p:sp>
          <p:nvSpPr>
            <p:cNvPr id="35" name="Rectangle 34"/>
            <p:cNvSpPr/>
            <p:nvPr userDrawn="1"/>
          </p:nvSpPr>
          <p:spPr>
            <a:xfrm>
              <a:off x="0" y="5998612"/>
              <a:ext cx="12188825" cy="4512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220359" y="5998612"/>
              <a:ext cx="92009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170646" y="5998612"/>
              <a:ext cx="220305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3939561" y="5998612"/>
              <a:ext cx="1846668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203099" y="5998612"/>
              <a:ext cx="142549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6939589" y="5998612"/>
              <a:ext cx="77754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5151235" y="5998612"/>
              <a:ext cx="36285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6575" y="2526499"/>
            <a:ext cx="5127625" cy="4826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i="1" baseline="0" dirty="0">
                <a:solidFill>
                  <a:schemeClr val="accent1"/>
                </a:solidFill>
                <a:ea typeface="+mj-ea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LOGO presentation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39214793"/>
      </p:ext>
    </p:extLst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2" grpId="0" animBg="1"/>
      <p:bldP spid="21" grpId="0" animBg="1"/>
      <p:bldP spid="20" grpId="0" animBg="1"/>
      <p:bldP spid="2" grpId="0"/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 Focu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-1"/>
            <a:ext cx="12188825" cy="69752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0" y="0"/>
            <a:ext cx="12188825" cy="6975281"/>
          </a:xfrm>
          <a:prstGeom prst="rect">
            <a:avLst/>
          </a:prstGeom>
          <a:gradFill flip="none" rotWithShape="1">
            <a:gsLst>
              <a:gs pos="83000">
                <a:srgbClr val="009BD8">
                  <a:alpha val="42000"/>
                </a:srgbClr>
              </a:gs>
              <a:gs pos="100000">
                <a:srgbClr val="009BD8"/>
              </a:gs>
              <a:gs pos="38000">
                <a:srgbClr val="009BD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659758" y="110961"/>
            <a:ext cx="6424257" cy="6747039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3834315"/>
            <a:ext cx="10170530" cy="1909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8224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979134" y="3962929"/>
            <a:ext cx="3033333" cy="1652084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2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760780" y="3962929"/>
            <a:ext cx="3033333" cy="1652084"/>
          </a:xfrm>
          <a:prstGeom prst="rect">
            <a:avLst/>
          </a:prstGeom>
          <a:blipFill rotWithShape="1">
            <a:blip r:embed="rId4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42426" y="3962929"/>
            <a:ext cx="3033333" cy="1652084"/>
          </a:xfrm>
          <a:prstGeom prst="rect">
            <a:avLst/>
          </a:prstGeom>
          <a:blipFill rotWithShape="1">
            <a:blip r:embed="rId5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426" y="3102497"/>
            <a:ext cx="5134399" cy="464387"/>
          </a:xfrm>
        </p:spPr>
        <p:txBody>
          <a:bodyPr>
            <a:normAutofit/>
          </a:bodyPr>
          <a:lstStyle>
            <a:lvl1pPr>
              <a:defRPr sz="2400" b="1" i="1" baseline="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Insert Location – Insert Date 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542425" y="-37379"/>
            <a:ext cx="3634272" cy="1785035"/>
          </a:xfrm>
          <a:prstGeom prst="rect">
            <a:avLst/>
          </a:prstGeom>
          <a:blipFill rotWithShape="1">
            <a:blip r:embed="rId6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6737266"/>
            <a:ext cx="12188825" cy="235305"/>
            <a:chOff x="0" y="5998612"/>
            <a:chExt cx="12188825" cy="451287"/>
          </a:xfrm>
          <a:effectLst/>
        </p:grpSpPr>
        <p:sp>
          <p:nvSpPr>
            <p:cNvPr id="35" name="Rectangle 34"/>
            <p:cNvSpPr/>
            <p:nvPr userDrawn="1"/>
          </p:nvSpPr>
          <p:spPr>
            <a:xfrm>
              <a:off x="0" y="5998612"/>
              <a:ext cx="12188825" cy="4512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220359" y="5998612"/>
              <a:ext cx="92009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170646" y="5998612"/>
              <a:ext cx="220305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3939561" y="5998612"/>
              <a:ext cx="1846668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203099" y="5998612"/>
              <a:ext cx="142549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6939589" y="5998612"/>
              <a:ext cx="77754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5151235" y="5998612"/>
              <a:ext cx="36285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42426" y="1749425"/>
            <a:ext cx="5120032" cy="1220788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Insert Customer Logo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292947632"/>
      </p:ext>
    </p:extLst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2" grpId="0" animBg="1"/>
      <p:bldP spid="21" grpId="0" animBg="1"/>
      <p:bldP spid="20" grpId="0" animBg="1"/>
      <p:bldP spid="2" grpId="0"/>
      <p:bldP spid="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Focu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-1"/>
            <a:ext cx="12188825" cy="69752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0" y="0"/>
            <a:ext cx="12188825" cy="6975281"/>
          </a:xfrm>
          <a:prstGeom prst="rect">
            <a:avLst/>
          </a:prstGeom>
          <a:gradFill flip="none" rotWithShape="1">
            <a:gsLst>
              <a:gs pos="83000">
                <a:srgbClr val="009BD8">
                  <a:alpha val="42000"/>
                </a:srgbClr>
              </a:gs>
              <a:gs pos="100000">
                <a:srgbClr val="009BD8"/>
              </a:gs>
              <a:gs pos="38000">
                <a:srgbClr val="009BD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659758" y="110961"/>
            <a:ext cx="6424257" cy="6747039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1" y="3834315"/>
            <a:ext cx="12188825" cy="1909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8224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512" y="3102497"/>
            <a:ext cx="5134399" cy="464387"/>
          </a:xfrm>
        </p:spPr>
        <p:txBody>
          <a:bodyPr>
            <a:normAutofit/>
          </a:bodyPr>
          <a:lstStyle>
            <a:lvl1pPr>
              <a:defRPr sz="2400" b="1" i="1" baseline="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Insert Location – Insert Date </a:t>
            </a:r>
            <a:endParaRPr lang="en-US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6737266"/>
            <a:ext cx="12188825" cy="235305"/>
            <a:chOff x="0" y="5998612"/>
            <a:chExt cx="12188825" cy="451287"/>
          </a:xfrm>
          <a:effectLst/>
        </p:grpSpPr>
        <p:sp>
          <p:nvSpPr>
            <p:cNvPr id="35" name="Rectangle 34"/>
            <p:cNvSpPr/>
            <p:nvPr userDrawn="1"/>
          </p:nvSpPr>
          <p:spPr>
            <a:xfrm>
              <a:off x="0" y="5998612"/>
              <a:ext cx="12188825" cy="4512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220359" y="5998612"/>
              <a:ext cx="92009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170646" y="5998612"/>
              <a:ext cx="220305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3939561" y="5998612"/>
              <a:ext cx="1846668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203099" y="5998612"/>
              <a:ext cx="142549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6939589" y="5998612"/>
              <a:ext cx="77754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5151235" y="5998612"/>
              <a:ext cx="36285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26512" y="1749425"/>
            <a:ext cx="5120032" cy="1220788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Insert Customer Logo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526512" y="4028080"/>
            <a:ext cx="1521782" cy="1521782"/>
          </a:xfrm>
          <a:prstGeom prst="rect">
            <a:avLst/>
          </a:prstGeom>
          <a:solidFill>
            <a:srgbClr val="009BD8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000" dirty="0" smtClean="0">
                <a:latin typeface="Helvetica Neue"/>
                <a:cs typeface="Helvetica Neue"/>
              </a:rPr>
              <a:t>Office</a:t>
            </a:r>
          </a:p>
          <a:p>
            <a:pPr lvl="0"/>
            <a:r>
              <a:rPr lang="en-US" sz="2000" dirty="0" smtClean="0">
                <a:latin typeface="Helvetica Neue"/>
                <a:cs typeface="Helvetica Neue"/>
              </a:rPr>
              <a:t>Solutions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192557" y="4028080"/>
            <a:ext cx="1521782" cy="1521782"/>
          </a:xfrm>
          <a:prstGeom prst="rect">
            <a:avLst/>
          </a:prstGeom>
          <a:solidFill>
            <a:srgbClr val="009A93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000" dirty="0" smtClean="0">
                <a:latin typeface="Helvetica Neue"/>
                <a:cs typeface="Helvetica Neue"/>
              </a:rPr>
              <a:t>Personal</a:t>
            </a:r>
          </a:p>
          <a:p>
            <a:pPr lvl="0"/>
            <a:r>
              <a:rPr lang="en-US" sz="2000" dirty="0" smtClean="0">
                <a:latin typeface="Helvetica Neue"/>
                <a:cs typeface="Helvetica Neue"/>
              </a:rPr>
              <a:t>Protection</a:t>
            </a:r>
          </a:p>
          <a:p>
            <a:pPr lvl="0"/>
            <a:r>
              <a:rPr lang="en-US" sz="2000" dirty="0" smtClean="0">
                <a:latin typeface="Helvetica Neue"/>
                <a:cs typeface="Helvetica Neue"/>
              </a:rPr>
              <a:t>Equipment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858602" y="4028080"/>
            <a:ext cx="1521782" cy="1521782"/>
          </a:xfrm>
          <a:prstGeom prst="rect">
            <a:avLst/>
          </a:prstGeom>
          <a:solidFill>
            <a:srgbClr val="642778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000" dirty="0" smtClean="0">
                <a:latin typeface="Helvetica Neue"/>
                <a:cs typeface="Helvetica Neue"/>
              </a:rPr>
              <a:t>Cleaning</a:t>
            </a:r>
          </a:p>
          <a:p>
            <a:pPr lvl="0"/>
            <a:r>
              <a:rPr lang="en-US" sz="2000" dirty="0" smtClean="0">
                <a:latin typeface="Helvetica Neue"/>
                <a:cs typeface="Helvetica Neue"/>
              </a:rPr>
              <a:t>&amp; Hygiene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524647" y="4028080"/>
            <a:ext cx="1521782" cy="1521782"/>
          </a:xfrm>
          <a:prstGeom prst="rect">
            <a:avLst/>
          </a:prstGeom>
          <a:solidFill>
            <a:srgbClr val="283583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000" dirty="0" smtClean="0">
                <a:latin typeface="Helvetica Neue"/>
                <a:cs typeface="Helvetica Neue"/>
              </a:rPr>
              <a:t>Catering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7190692" y="4028080"/>
            <a:ext cx="1521782" cy="1521782"/>
          </a:xfrm>
          <a:prstGeom prst="rect">
            <a:avLst/>
          </a:prstGeom>
          <a:solidFill>
            <a:srgbClr val="FBBA00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000" dirty="0" smtClean="0">
                <a:latin typeface="Helvetica Neue"/>
                <a:cs typeface="Helvetica Neue"/>
              </a:rPr>
              <a:t>Furniture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8856737" y="4028080"/>
            <a:ext cx="1521782" cy="1521782"/>
          </a:xfrm>
          <a:prstGeom prst="rect">
            <a:avLst/>
          </a:prstGeom>
          <a:solidFill>
            <a:srgbClr val="E6007E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000" dirty="0" smtClean="0">
                <a:latin typeface="Helvetica Neue"/>
                <a:cs typeface="Helvetica Neue"/>
              </a:rPr>
              <a:t>Personalised</a:t>
            </a:r>
          </a:p>
          <a:p>
            <a:pPr lvl="0"/>
            <a:r>
              <a:rPr lang="en-US" sz="2000" dirty="0" smtClean="0">
                <a:latin typeface="Helvetica Neue"/>
                <a:cs typeface="Helvetica Neue"/>
              </a:rPr>
              <a:t>Products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10522782" y="4028080"/>
            <a:ext cx="1521782" cy="1521782"/>
          </a:xfrm>
          <a:prstGeom prst="rect">
            <a:avLst/>
          </a:prstGeom>
          <a:solidFill>
            <a:srgbClr val="CD1719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000" dirty="0" smtClean="0">
                <a:latin typeface="Helvetica Neue"/>
                <a:cs typeface="Helvetica Neue"/>
              </a:rPr>
              <a:t>Packaging Supplies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542425" y="-37379"/>
            <a:ext cx="3634272" cy="1785035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832757412"/>
      </p:ext>
    </p:extLst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" grpId="0"/>
      <p:bldP spid="6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Focu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-1"/>
            <a:ext cx="12188825" cy="69752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0" y="0"/>
            <a:ext cx="12188825" cy="6975281"/>
          </a:xfrm>
          <a:prstGeom prst="rect">
            <a:avLst/>
          </a:prstGeom>
          <a:gradFill flip="none" rotWithShape="1">
            <a:gsLst>
              <a:gs pos="83000">
                <a:srgbClr val="009BD8">
                  <a:alpha val="42000"/>
                </a:srgbClr>
              </a:gs>
              <a:gs pos="100000">
                <a:srgbClr val="009BD8"/>
              </a:gs>
              <a:gs pos="38000">
                <a:srgbClr val="009BD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659758" y="110961"/>
            <a:ext cx="6424257" cy="6747039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3834315"/>
            <a:ext cx="10170530" cy="1909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8224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426" y="3102497"/>
            <a:ext cx="5134399" cy="464387"/>
          </a:xfrm>
        </p:spPr>
        <p:txBody>
          <a:bodyPr>
            <a:normAutofit/>
          </a:bodyPr>
          <a:lstStyle>
            <a:lvl1pPr>
              <a:defRPr sz="2400" b="1" i="1" baseline="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Insert Location – Insert Date </a:t>
            </a:r>
            <a:endParaRPr lang="en-US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6737266"/>
            <a:ext cx="12188825" cy="235305"/>
            <a:chOff x="0" y="5998612"/>
            <a:chExt cx="12188825" cy="451287"/>
          </a:xfrm>
          <a:effectLst/>
        </p:grpSpPr>
        <p:sp>
          <p:nvSpPr>
            <p:cNvPr id="35" name="Rectangle 34"/>
            <p:cNvSpPr/>
            <p:nvPr userDrawn="1"/>
          </p:nvSpPr>
          <p:spPr>
            <a:xfrm>
              <a:off x="0" y="5998612"/>
              <a:ext cx="12188825" cy="4512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220359" y="5998612"/>
              <a:ext cx="92009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170646" y="5998612"/>
              <a:ext cx="220305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3939561" y="5998612"/>
              <a:ext cx="1846668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203099" y="5998612"/>
              <a:ext cx="142549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6939589" y="5998612"/>
              <a:ext cx="77754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5151235" y="5998612"/>
              <a:ext cx="36285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42426" y="1749425"/>
            <a:ext cx="5120032" cy="1220788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Insert Customer Logo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7791592" y="3962929"/>
            <a:ext cx="2224908" cy="1652084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2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958815" y="3962929"/>
            <a:ext cx="2224908" cy="1652084"/>
          </a:xfrm>
          <a:prstGeom prst="rect">
            <a:avLst/>
          </a:prstGeom>
          <a:blipFill rotWithShape="1">
            <a:blip r:embed="rId4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542426" y="3962929"/>
            <a:ext cx="2224908" cy="1652084"/>
          </a:xfrm>
          <a:prstGeom prst="rect">
            <a:avLst/>
          </a:prstGeom>
          <a:blipFill rotWithShape="1">
            <a:blip r:embed="rId5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6" name="Rectangle 25"/>
          <p:cNvSpPr/>
          <p:nvPr userDrawn="1"/>
        </p:nvSpPr>
        <p:spPr>
          <a:xfrm flipH="1">
            <a:off x="5375204" y="3962929"/>
            <a:ext cx="2224908" cy="1652084"/>
          </a:xfrm>
          <a:prstGeom prst="rect">
            <a:avLst/>
          </a:prstGeom>
          <a:blipFill rotWithShape="1">
            <a:blip r:embed="rId6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2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542425" y="-37379"/>
            <a:ext cx="3634272" cy="1785035"/>
          </a:xfrm>
          <a:prstGeom prst="rect">
            <a:avLst/>
          </a:prstGeom>
          <a:blipFill rotWithShape="1">
            <a:blip r:embed="rId7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86805830"/>
      </p:ext>
    </p:extLst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" grpId="0"/>
      <p:bldP spid="6" grpId="0"/>
      <p:bldP spid="23" grpId="0" animBg="1"/>
      <p:bldP spid="24" grpId="0" animBg="1"/>
      <p:bldP spid="25" grpId="0" animBg="1"/>
      <p:bldP spid="2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88825" cy="6975281"/>
          </a:xfrm>
          <a:prstGeom prst="rect">
            <a:avLst/>
          </a:prstGeom>
          <a:gradFill flip="none" rotWithShape="1">
            <a:gsLst>
              <a:gs pos="83000">
                <a:srgbClr val="009BD8">
                  <a:alpha val="42000"/>
                </a:srgbClr>
              </a:gs>
              <a:gs pos="100000">
                <a:srgbClr val="009BD8"/>
              </a:gs>
              <a:gs pos="38000">
                <a:srgbClr val="009BD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fld id="{76C1C31C-7742-024F-B021-2F7F2993BDCE}" type="datetime1">
              <a:rPr lang="en-GB" smtClean="0"/>
              <a:pPr/>
              <a:t>14/04/2016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fld id="{B08C5699-3DE6-BC44-99FA-CF8BB9AC73E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88825" cy="7520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926212" y="6237051"/>
            <a:ext cx="1238301" cy="461665"/>
          </a:xfrm>
          <a:prstGeom prst="rect">
            <a:avLst/>
          </a:prstGeom>
          <a:blipFill rotWithShape="1">
            <a:blip r:embed="rId10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737266"/>
            <a:ext cx="12188825" cy="235305"/>
            <a:chOff x="0" y="5998612"/>
            <a:chExt cx="12188825" cy="451287"/>
          </a:xfrm>
          <a:effectLst/>
        </p:grpSpPr>
        <p:sp>
          <p:nvSpPr>
            <p:cNvPr id="10" name="Rectangle 9"/>
            <p:cNvSpPr/>
            <p:nvPr userDrawn="1"/>
          </p:nvSpPr>
          <p:spPr>
            <a:xfrm>
              <a:off x="0" y="5998612"/>
              <a:ext cx="12188825" cy="4512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20359" y="5998612"/>
              <a:ext cx="92009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170646" y="5998612"/>
              <a:ext cx="220305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939561" y="5998612"/>
              <a:ext cx="1846668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03099" y="5998612"/>
              <a:ext cx="142549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939589" y="5998612"/>
              <a:ext cx="77754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51235" y="5998612"/>
              <a:ext cx="36285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1086" y="183283"/>
            <a:ext cx="11407739" cy="385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2198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7" r:id="rId2"/>
    <p:sldLayoutId id="2147483718" r:id="rId3"/>
    <p:sldLayoutId id="2147483719" r:id="rId4"/>
    <p:sldLayoutId id="2147483728" r:id="rId5"/>
    <p:sldLayoutId id="2147483716" r:id="rId6"/>
    <p:sldLayoutId id="2147483726" r:id="rId7"/>
    <p:sldLayoutId id="2147483725" r:id="rId8"/>
  </p:sldLayoutIdLst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emf"/><Relationship Id="rId18" Type="http://schemas.openxmlformats.org/officeDocument/2006/relationships/image" Target="../media/image3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emf"/><Relationship Id="rId17" Type="http://schemas.openxmlformats.org/officeDocument/2006/relationships/image" Target="../media/image37.emf"/><Relationship Id="rId2" Type="http://schemas.openxmlformats.org/officeDocument/2006/relationships/image" Target="../media/image22.png"/><Relationship Id="rId16" Type="http://schemas.openxmlformats.org/officeDocument/2006/relationships/image" Target="../media/image36.emf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emf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lyreco.d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lyreco.d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LyrecoBaselineEN_Neg_RVB_san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20281" y="6285327"/>
            <a:ext cx="1036919" cy="4276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6268" y="0"/>
            <a:ext cx="12215093" cy="6755333"/>
          </a:xfrm>
          <a:prstGeom prst="rect">
            <a:avLst/>
          </a:prstGeom>
        </p:spPr>
      </p:pic>
      <p:pic>
        <p:nvPicPr>
          <p:cNvPr id="11" name="Image 10" descr="Picture2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26512" y="2393105"/>
            <a:ext cx="1395891" cy="1529994"/>
          </a:xfrm>
          <a:prstGeom prst="rect">
            <a:avLst/>
          </a:prstGeom>
        </p:spPr>
      </p:pic>
      <p:pic>
        <p:nvPicPr>
          <p:cNvPr id="12" name="Image 11" descr="Picture2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05510" y="2393105"/>
            <a:ext cx="1395891" cy="1529994"/>
          </a:xfrm>
          <a:prstGeom prst="rect">
            <a:avLst/>
          </a:prstGeom>
        </p:spPr>
      </p:pic>
      <p:pic>
        <p:nvPicPr>
          <p:cNvPr id="13" name="Image 12" descr="Picture2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31593" y="2393105"/>
            <a:ext cx="1401987" cy="1529994"/>
          </a:xfrm>
          <a:prstGeom prst="rect">
            <a:avLst/>
          </a:prstGeom>
        </p:spPr>
      </p:pic>
      <p:pic>
        <p:nvPicPr>
          <p:cNvPr id="14" name="Image 13" descr="Picture2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26512" y="3988551"/>
            <a:ext cx="1395891" cy="1529994"/>
          </a:xfrm>
          <a:prstGeom prst="rect">
            <a:avLst/>
          </a:prstGeom>
        </p:spPr>
      </p:pic>
      <p:pic>
        <p:nvPicPr>
          <p:cNvPr id="15" name="Image 14" descr="Picture26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05510" y="3988551"/>
            <a:ext cx="1395891" cy="1529994"/>
          </a:xfrm>
          <a:prstGeom prst="rect">
            <a:avLst/>
          </a:prstGeom>
        </p:spPr>
      </p:pic>
      <p:pic>
        <p:nvPicPr>
          <p:cNvPr id="16" name="Image 15" descr="Picture27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31593" y="3988551"/>
            <a:ext cx="1401987" cy="1529994"/>
          </a:xfrm>
          <a:prstGeom prst="rect">
            <a:avLst/>
          </a:prstGeom>
        </p:spPr>
      </p:pic>
      <p:pic>
        <p:nvPicPr>
          <p:cNvPr id="17" name="Image 16" descr="Picture28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78820" y="3988551"/>
            <a:ext cx="1395891" cy="1529994"/>
          </a:xfrm>
          <a:prstGeom prst="rect">
            <a:avLst/>
          </a:prstGeom>
        </p:spPr>
      </p:pic>
      <p:pic>
        <p:nvPicPr>
          <p:cNvPr id="18" name="Image 17" descr="Picture11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78820" y="2393105"/>
            <a:ext cx="1395891" cy="1529994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/>
        </p:nvSpPr>
        <p:spPr>
          <a:xfrm>
            <a:off x="4369927" y="5374944"/>
            <a:ext cx="7245014" cy="851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1" kern="1200" baseline="0" dirty="0">
                <a:solidFill>
                  <a:schemeClr val="bg1"/>
                </a:solidFill>
                <a:latin typeface="Helvetica Neue"/>
                <a:ea typeface="+mj-ea"/>
                <a:cs typeface="Helvetica Neu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err="1" smtClean="0"/>
              <a:t>Punchout</a:t>
            </a:r>
            <a:r>
              <a:rPr lang="en-US" dirty="0" smtClean="0"/>
              <a:t> </a:t>
            </a:r>
            <a:r>
              <a:rPr lang="en-US" dirty="0" err="1" smtClean="0"/>
              <a:t>præsentation</a:t>
            </a:r>
            <a:r>
              <a:rPr lang="en-US" dirty="0" smtClean="0"/>
              <a:t> – </a:t>
            </a:r>
            <a:r>
              <a:rPr lang="en-US" dirty="0" err="1" smtClean="0"/>
              <a:t>Århus</a:t>
            </a:r>
            <a:r>
              <a:rPr lang="en-US" dirty="0" smtClean="0"/>
              <a:t>, 14/4/2016</a:t>
            </a:r>
            <a:endParaRPr lang="en-US" dirty="0"/>
          </a:p>
        </p:txBody>
      </p:sp>
      <p:pic>
        <p:nvPicPr>
          <p:cNvPr id="23" name="Image 22" descr="Picture12.em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52127" y="2643641"/>
            <a:ext cx="495300" cy="279400"/>
          </a:xfrm>
          <a:prstGeom prst="rect">
            <a:avLst/>
          </a:prstGeom>
        </p:spPr>
      </p:pic>
      <p:pic>
        <p:nvPicPr>
          <p:cNvPr id="24" name="Image 23" descr="Picture13.em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46121" y="2561091"/>
            <a:ext cx="317500" cy="444500"/>
          </a:xfrm>
          <a:prstGeom prst="rect">
            <a:avLst/>
          </a:prstGeom>
        </p:spPr>
      </p:pic>
      <p:pic>
        <p:nvPicPr>
          <p:cNvPr id="25" name="Image 24" descr="Picture14.em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67628" y="2592841"/>
            <a:ext cx="482600" cy="381000"/>
          </a:xfrm>
          <a:prstGeom prst="rect">
            <a:avLst/>
          </a:prstGeom>
        </p:spPr>
      </p:pic>
      <p:pic>
        <p:nvPicPr>
          <p:cNvPr id="27" name="Image 26" descr="Picture16.e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77527" y="4186222"/>
            <a:ext cx="444500" cy="444500"/>
          </a:xfrm>
          <a:prstGeom prst="rect">
            <a:avLst/>
          </a:prstGeom>
        </p:spPr>
      </p:pic>
      <p:pic>
        <p:nvPicPr>
          <p:cNvPr id="28" name="Image 27" descr="Picture17.em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33244" y="4101558"/>
            <a:ext cx="393700" cy="444500"/>
          </a:xfrm>
          <a:prstGeom prst="rect">
            <a:avLst/>
          </a:prstGeom>
        </p:spPr>
      </p:pic>
      <p:pic>
        <p:nvPicPr>
          <p:cNvPr id="29" name="Image 28" descr="Picture18.em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79297" y="4198922"/>
            <a:ext cx="444500" cy="419100"/>
          </a:xfrm>
          <a:prstGeom prst="rect">
            <a:avLst/>
          </a:prstGeom>
        </p:spPr>
      </p:pic>
      <p:pic>
        <p:nvPicPr>
          <p:cNvPr id="30" name="Image 29" descr="4-ICONE RESTORE GLOSSY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75988" y="2565402"/>
            <a:ext cx="451119" cy="435879"/>
          </a:xfrm>
          <a:prstGeom prst="rect">
            <a:avLst/>
          </a:prstGeom>
        </p:spPr>
      </p:pic>
      <p:pic>
        <p:nvPicPr>
          <p:cNvPr id="32" name="Image 31" descr="7-ICONE EQUIP GLOSSY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62547" y="4192057"/>
            <a:ext cx="484648" cy="432830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369926" y="3155347"/>
            <a:ext cx="1363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Kontor-</a:t>
            </a:r>
            <a:r>
              <a:rPr lang="fr-FR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/>
            </a:r>
            <a:br>
              <a:rPr lang="fr-FR" sz="1400" dirty="0" smtClean="0">
                <a:solidFill>
                  <a:schemeClr val="bg1"/>
                </a:solidFill>
                <a:latin typeface="Helvetica Neue"/>
                <a:cs typeface="Helvetica Neue"/>
              </a:rPr>
            </a:br>
            <a:r>
              <a:rPr lang="fr-FR" sz="14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artikler</a:t>
            </a:r>
            <a:endParaRPr lang="fr-FR" sz="1400" dirty="0" smtClean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338341" y="3155347"/>
            <a:ext cx="1363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Sikkerheds-</a:t>
            </a:r>
            <a:r>
              <a:rPr lang="fr-FR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/>
            </a:r>
            <a:br>
              <a:rPr lang="fr-FR" sz="1400" dirty="0" smtClean="0">
                <a:solidFill>
                  <a:schemeClr val="bg1"/>
                </a:solidFill>
                <a:latin typeface="Helvetica Neue"/>
                <a:cs typeface="Helvetica Neue"/>
              </a:rPr>
            </a:br>
            <a:r>
              <a:rPr lang="fr-FR" sz="14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udstyr</a:t>
            </a:r>
            <a:endParaRPr lang="fr-FR" sz="1400" dirty="0" smtClean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8270520" y="3155347"/>
            <a:ext cx="1363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Rengørings-</a:t>
            </a:r>
            <a:r>
              <a:rPr lang="fr-FR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/>
            </a:r>
            <a:br>
              <a:rPr lang="fr-FR" sz="1400" dirty="0" smtClean="0">
                <a:solidFill>
                  <a:schemeClr val="bg1"/>
                </a:solidFill>
                <a:latin typeface="Helvetica Neue"/>
                <a:cs typeface="Helvetica Neue"/>
              </a:rPr>
            </a:br>
            <a:r>
              <a:rPr lang="fr-FR" sz="14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artikler</a:t>
            </a:r>
            <a:endParaRPr lang="fr-FR" sz="1400" dirty="0" smtClean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0211651" y="3370790"/>
            <a:ext cx="1363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Catering</a:t>
            </a:r>
            <a:endParaRPr lang="fr-FR" sz="1400" dirty="0" smtClean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359343" y="4950725"/>
            <a:ext cx="1363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Møbler</a:t>
            </a:r>
            <a:endParaRPr lang="fr-FR" sz="1400" dirty="0" smtClean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327758" y="4950725"/>
            <a:ext cx="1363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IT-produkter</a:t>
            </a:r>
            <a:endParaRPr lang="fr-FR" sz="1400" dirty="0" smtClean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8259937" y="4529665"/>
            <a:ext cx="1363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Skrædder-</a:t>
            </a:r>
            <a:r>
              <a:rPr lang="fr-FR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/>
            </a:r>
            <a:br>
              <a:rPr lang="fr-FR" sz="1400" dirty="0" smtClean="0">
                <a:solidFill>
                  <a:schemeClr val="bg1"/>
                </a:solidFill>
                <a:latin typeface="Helvetica Neue"/>
                <a:cs typeface="Helvetica Neue"/>
              </a:rPr>
            </a:br>
            <a:r>
              <a:rPr lang="fr-FR" sz="14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syede</a:t>
            </a:r>
            <a:endParaRPr lang="fr-FR" sz="1400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r>
              <a:rPr lang="fr-FR" sz="14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produkter</a:t>
            </a:r>
            <a:endParaRPr lang="fr-FR" sz="1400" dirty="0" smtClean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0201068" y="4957525"/>
            <a:ext cx="1363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>Emballage</a:t>
            </a:r>
          </a:p>
        </p:txBody>
      </p:sp>
      <p:pic>
        <p:nvPicPr>
          <p:cNvPr id="44" name="Billede 43" descr="Lyreco_MereEndBare_Neg_white_CMYK_D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02637" y="257475"/>
            <a:ext cx="3765695" cy="1800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41644062"/>
      </p:ext>
    </p:extLst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Punchout</a:t>
            </a:r>
            <a:r>
              <a:rPr lang="da-DK" dirty="0" smtClean="0"/>
              <a:t> (dynamisk katalog)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409352" y="4237806"/>
            <a:ext cx="232627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001F57"/>
                </a:solidFill>
                <a:latin typeface="Helvetica Neue"/>
                <a:cs typeface="Arial" charset="0"/>
              </a:rPr>
              <a:t>1. </a:t>
            </a:r>
            <a:r>
              <a:rPr lang="sv-SE" b="1" dirty="0" err="1" smtClean="0">
                <a:solidFill>
                  <a:srgbClr val="001F57"/>
                </a:solidFill>
                <a:latin typeface="Helvetica Neue"/>
                <a:cs typeface="Arial" charset="0"/>
              </a:rPr>
              <a:t>Produktsøgnin</a:t>
            </a:r>
            <a:r>
              <a:rPr lang="sv-SE" b="1" dirty="0" err="1" smtClean="0">
                <a:solidFill>
                  <a:srgbClr val="001F57"/>
                </a:solidFill>
                <a:latin typeface="Helvetica Neue"/>
              </a:rPr>
              <a:t>g</a:t>
            </a:r>
            <a:endParaRPr lang="da-DK" b="1" dirty="0">
              <a:solidFill>
                <a:srgbClr val="001F57"/>
              </a:solidFill>
              <a:latin typeface="Helvetica Neue"/>
              <a:cs typeface="Arial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863223" y="3579375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a-DK" sz="2400" b="1" dirty="0" err="1">
                <a:solidFill>
                  <a:srgbClr val="001F57"/>
                </a:solidFill>
                <a:latin typeface="Helvetica Neue"/>
                <a:cs typeface="Arial" charset="0"/>
              </a:rPr>
              <a:t>Lyreco</a:t>
            </a:r>
            <a:endParaRPr lang="da-DK" sz="2400" b="1" dirty="0">
              <a:solidFill>
                <a:srgbClr val="001F57"/>
              </a:solidFill>
              <a:latin typeface="Helvetica Neue"/>
              <a:cs typeface="Arial" charset="0"/>
            </a:endParaRPr>
          </a:p>
        </p:txBody>
      </p:sp>
      <p:cxnSp>
        <p:nvCxnSpPr>
          <p:cNvPr id="5" name="AutoShape 7"/>
          <p:cNvCxnSpPr>
            <a:cxnSpLocks noChangeShapeType="1"/>
          </p:cNvCxnSpPr>
          <p:nvPr/>
        </p:nvCxnSpPr>
        <p:spPr bwMode="auto">
          <a:xfrm rot="5400000" flipH="1">
            <a:off x="6078825" y="1326845"/>
            <a:ext cx="71438" cy="6119813"/>
          </a:xfrm>
          <a:prstGeom prst="bentConnector3">
            <a:avLst>
              <a:gd name="adj1" fmla="val 39622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588608" y="3667243"/>
            <a:ext cx="190789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001F57"/>
                </a:solidFill>
                <a:latin typeface="Helvetica Neue"/>
                <a:cs typeface="Arial" charset="0"/>
              </a:rPr>
              <a:t>2. </a:t>
            </a:r>
            <a:r>
              <a:rPr lang="sv-SE" b="1" dirty="0" err="1" smtClean="0">
                <a:solidFill>
                  <a:srgbClr val="001F57"/>
                </a:solidFill>
                <a:latin typeface="Helvetica Neue"/>
                <a:cs typeface="Arial" charset="0"/>
              </a:rPr>
              <a:t>indkøbskurv</a:t>
            </a:r>
            <a:endParaRPr lang="da-DK" b="1" dirty="0">
              <a:solidFill>
                <a:srgbClr val="001F57"/>
              </a:solidFill>
              <a:latin typeface="Helvetica Neue"/>
              <a:cs typeface="Arial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71359" y="3574910"/>
            <a:ext cx="11416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v-SE" sz="2400" b="1" dirty="0" smtClean="0">
                <a:solidFill>
                  <a:srgbClr val="001F57"/>
                </a:solidFill>
                <a:latin typeface="Helvetica Neue"/>
                <a:cs typeface="Arial" charset="0"/>
              </a:rPr>
              <a:t>Kunde</a:t>
            </a:r>
            <a:endParaRPr lang="da-DK" sz="2400" b="1" dirty="0">
              <a:solidFill>
                <a:srgbClr val="001F57"/>
              </a:solidFill>
              <a:latin typeface="Helvetica Neue"/>
              <a:cs typeface="Arial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3748310" y="4673767"/>
            <a:ext cx="4775895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918868" y="5249831"/>
            <a:ext cx="4605337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910887" y="4819371"/>
            <a:ext cx="111921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001F57"/>
                </a:solidFill>
                <a:latin typeface="Helvetica Neue"/>
                <a:cs typeface="Arial" charset="0"/>
              </a:rPr>
              <a:t>3. </a:t>
            </a:r>
            <a:r>
              <a:rPr lang="sv-SE" b="1" dirty="0" err="1" smtClean="0">
                <a:solidFill>
                  <a:srgbClr val="001F57"/>
                </a:solidFill>
                <a:latin typeface="Helvetica Neue"/>
                <a:cs typeface="Arial" charset="0"/>
              </a:rPr>
              <a:t>Ordre</a:t>
            </a:r>
            <a:endParaRPr lang="da-DK" b="1" dirty="0">
              <a:solidFill>
                <a:srgbClr val="001F57"/>
              </a:solidFill>
              <a:latin typeface="Helvetica Neue"/>
              <a:cs typeface="Arial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695575" y="1616149"/>
            <a:ext cx="6858000" cy="12618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a-DK" dirty="0" smtClean="0">
                <a:latin typeface="Helvetica Neue"/>
              </a:rPr>
              <a:t> Altid korrekte priser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a-DK" dirty="0" smtClean="0">
                <a:latin typeface="Helvetica Neue"/>
              </a:rPr>
              <a:t> Altid real time lager status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a-DK" dirty="0" smtClean="0">
                <a:latin typeface="Helvetica Neue"/>
              </a:rPr>
              <a:t> Flere billeder, </a:t>
            </a:r>
            <a:r>
              <a:rPr lang="da-DK" dirty="0" err="1" smtClean="0">
                <a:latin typeface="Helvetica Neue"/>
              </a:rPr>
              <a:t>miljøpictogrammer</a:t>
            </a:r>
            <a:r>
              <a:rPr lang="da-DK" dirty="0" smtClean="0">
                <a:latin typeface="Helvetica Neue"/>
              </a:rPr>
              <a:t>, sikkerhedsdatablade </a:t>
            </a:r>
            <a:r>
              <a:rPr lang="da-DK" dirty="0" err="1" smtClean="0">
                <a:latin typeface="Helvetica Neue"/>
              </a:rPr>
              <a:t>mv</a:t>
            </a:r>
            <a:endParaRPr lang="da-DK" dirty="0" smtClean="0">
              <a:latin typeface="Helvetica Neue"/>
            </a:endParaRPr>
          </a:p>
        </p:txBody>
      </p:sp>
      <p:pic>
        <p:nvPicPr>
          <p:cNvPr id="1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9208" t="11091" r="10220" b="5722"/>
          <a:stretch>
            <a:fillRect/>
          </a:stretch>
        </p:blipFill>
        <p:spPr>
          <a:xfrm>
            <a:off x="8823362" y="4459330"/>
            <a:ext cx="2016954" cy="1728819"/>
          </a:xfrm>
          <a:prstGeom prst="rect">
            <a:avLst/>
          </a:prstGeom>
          <a:ln/>
        </p:spPr>
      </p:pic>
      <p:pic>
        <p:nvPicPr>
          <p:cNvPr id="14" name="Picture 3" descr="C:\Users\kklausen\AppData\Local\Microsoft\Windows\Temporary Internet Files\Content.IE5\0JU6GM45\alienware-m17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2004" y="4620957"/>
            <a:ext cx="2147141" cy="15671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Punchout</a:t>
            </a:r>
            <a:r>
              <a:rPr lang="da-DK" dirty="0" smtClean="0"/>
              <a:t> = webshoppen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10024" r="323" b="431"/>
          <a:stretch>
            <a:fillRect/>
          </a:stretch>
        </p:blipFill>
        <p:spPr bwMode="auto">
          <a:xfrm>
            <a:off x="2107303" y="1850065"/>
            <a:ext cx="5323928" cy="37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8001" t="11533" r="67997" b="51672"/>
          <a:stretch>
            <a:fillRect/>
          </a:stretch>
        </p:blipFill>
        <p:spPr bwMode="auto">
          <a:xfrm>
            <a:off x="7147863" y="3146209"/>
            <a:ext cx="21602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Lige pilforbindelse 4"/>
          <p:cNvCxnSpPr/>
          <p:nvPr/>
        </p:nvCxnSpPr>
        <p:spPr>
          <a:xfrm>
            <a:off x="3475455" y="2786169"/>
            <a:ext cx="3888432" cy="16561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7795935" y="206608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Færre muligheder i MIN MENU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Muligheder</a:t>
            </a:r>
            <a:endParaRPr lang="en-US" dirty="0"/>
          </a:p>
        </p:txBody>
      </p:sp>
      <p:sp>
        <p:nvSpPr>
          <p:cNvPr id="4" name="Undertitel 2"/>
          <p:cNvSpPr txBox="1">
            <a:spLocks/>
          </p:cNvSpPr>
          <p:nvPr/>
        </p:nvSpPr>
        <p:spPr>
          <a:xfrm>
            <a:off x="1850729" y="2030819"/>
            <a:ext cx="3344416" cy="32403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Ved hjælp af et webshop </a:t>
            </a:r>
            <a:r>
              <a:rPr kumimoji="0" lang="da-D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login</a:t>
            </a: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oprettes/vedligeholdes: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Huske/favoritlister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Minikatalog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</a:t>
            </a:r>
            <a:r>
              <a:rPr kumimoji="0" lang="da-D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Coremarkering</a:t>
            </a:r>
            <a:endParaRPr kumimoji="0" lang="da-DK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Meddelelser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374" t="10515" r="70227" b="16986"/>
          <a:stretch>
            <a:fillRect/>
          </a:stretch>
        </p:blipFill>
        <p:spPr bwMode="auto">
          <a:xfrm rot="427034">
            <a:off x="7883410" y="1786486"/>
            <a:ext cx="165618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9986" t="34450" r="25611" b="40671"/>
          <a:stretch>
            <a:fillRect/>
          </a:stretch>
        </p:blipFill>
        <p:spPr bwMode="auto">
          <a:xfrm rot="21084348">
            <a:off x="4398926" y="3678090"/>
            <a:ext cx="3447360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Styring af sortimentet</a:t>
            </a:r>
            <a:endParaRPr lang="en-US" dirty="0"/>
          </a:p>
        </p:txBody>
      </p:sp>
      <p:sp>
        <p:nvSpPr>
          <p:cNvPr id="3" name="Undertitel 2"/>
          <p:cNvSpPr txBox="1">
            <a:spLocks/>
          </p:cNvSpPr>
          <p:nvPr/>
        </p:nvSpPr>
        <p:spPr>
          <a:xfrm>
            <a:off x="7081138" y="1750800"/>
            <a:ext cx="3240360" cy="3888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Ved hjælp af minikatalog kan sortimentet styres.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Åbent</a:t>
            </a: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: godkendt sortiment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Lukket</a:t>
            </a: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: produkterne kan ikke ses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1800" dirty="0" smtClean="0">
                <a:latin typeface="Helvetica Neue"/>
                <a:cs typeface="Helvetica Neue"/>
              </a:rPr>
              <a:t>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1800" dirty="0" smtClean="0">
                <a:latin typeface="Helvetica Neue"/>
                <a:cs typeface="Helvetica Neue"/>
              </a:rPr>
              <a:t>	Det kan arrangeres så lukkede produkter vises, men de kan ikke bestilles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727" t="13644" r="11560" b="6347"/>
          <a:stretch>
            <a:fillRect/>
          </a:stretch>
        </p:blipFill>
        <p:spPr bwMode="auto">
          <a:xfrm>
            <a:off x="2040578" y="1750800"/>
            <a:ext cx="4886280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Flere muligheder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t="15641" r="2418" b="6317"/>
          <a:stretch>
            <a:fillRect/>
          </a:stretch>
        </p:blipFill>
        <p:spPr bwMode="auto">
          <a:xfrm>
            <a:off x="3910616" y="2178516"/>
            <a:ext cx="4477808" cy="32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boks 3"/>
          <p:cNvSpPr txBox="1"/>
          <p:nvPr/>
        </p:nvSpPr>
        <p:spPr>
          <a:xfrm>
            <a:off x="1822384" y="34026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Flere billeder</a:t>
            </a:r>
            <a:endParaRPr lang="en-US" dirty="0"/>
          </a:p>
        </p:txBody>
      </p:sp>
      <p:sp>
        <p:nvSpPr>
          <p:cNvPr id="5" name="Tekstboks 4"/>
          <p:cNvSpPr txBox="1"/>
          <p:nvPr/>
        </p:nvSpPr>
        <p:spPr>
          <a:xfrm>
            <a:off x="1822384" y="196249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Miljø piktogrammer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8735152" y="217851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Aktuel lagerstatus</a:t>
            </a:r>
            <a:endParaRPr lang="en-US" dirty="0"/>
          </a:p>
        </p:txBody>
      </p:sp>
      <p:sp>
        <p:nvSpPr>
          <p:cNvPr id="7" name="Tekstboks 6"/>
          <p:cNvSpPr txBox="1"/>
          <p:nvPr/>
        </p:nvSpPr>
        <p:spPr>
          <a:xfrm>
            <a:off x="8663144" y="433875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Henvisning til katalogside</a:t>
            </a:r>
            <a:endParaRPr lang="en-US" dirty="0"/>
          </a:p>
        </p:txBody>
      </p:sp>
      <p:sp>
        <p:nvSpPr>
          <p:cNvPr id="8" name="Tekstboks 7"/>
          <p:cNvSpPr txBox="1"/>
          <p:nvPr/>
        </p:nvSpPr>
        <p:spPr>
          <a:xfrm>
            <a:off x="1822384" y="433875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Sikkerheds-datablade og Green </a:t>
            </a:r>
            <a:r>
              <a:rPr lang="da-DK" dirty="0" err="1" smtClean="0"/>
              <a:t>Tree</a:t>
            </a:r>
            <a:r>
              <a:rPr lang="da-DK" dirty="0" smtClean="0"/>
              <a:t> </a:t>
            </a:r>
            <a:r>
              <a:rPr lang="da-DK" dirty="0" err="1" smtClean="0"/>
              <a:t>certificate</a:t>
            </a:r>
            <a:endParaRPr lang="en-US" dirty="0"/>
          </a:p>
        </p:txBody>
      </p:sp>
      <p:cxnSp>
        <p:nvCxnSpPr>
          <p:cNvPr id="9" name="Lige pilforbindelse 8"/>
          <p:cNvCxnSpPr>
            <a:stCxn id="5" idx="3"/>
          </p:cNvCxnSpPr>
          <p:nvPr/>
        </p:nvCxnSpPr>
        <p:spPr>
          <a:xfrm>
            <a:off x="3550576" y="2285658"/>
            <a:ext cx="1872208" cy="5409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>
            <a:off x="3406560" y="3618676"/>
            <a:ext cx="504056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 flipV="1">
            <a:off x="3334552" y="4482772"/>
            <a:ext cx="1656184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/>
          <p:cNvCxnSpPr>
            <a:stCxn id="6" idx="1"/>
          </p:cNvCxnSpPr>
          <p:nvPr/>
        </p:nvCxnSpPr>
        <p:spPr>
          <a:xfrm flipH="1">
            <a:off x="8375112" y="2501682"/>
            <a:ext cx="360040" cy="3969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>
            <a:stCxn id="7" idx="1"/>
          </p:cNvCxnSpPr>
          <p:nvPr/>
        </p:nvCxnSpPr>
        <p:spPr>
          <a:xfrm flipH="1">
            <a:off x="8303104" y="4661922"/>
            <a:ext cx="360040" cy="1808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Online demo</a:t>
            </a:r>
            <a:endParaRPr lang="en-US" dirty="0"/>
          </a:p>
        </p:txBody>
      </p:sp>
      <p:sp>
        <p:nvSpPr>
          <p:cNvPr id="3" name="Tekstboks 2"/>
          <p:cNvSpPr txBox="1"/>
          <p:nvPr/>
        </p:nvSpPr>
        <p:spPr>
          <a:xfrm>
            <a:off x="4720857" y="1350335"/>
            <a:ext cx="3551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 smtClean="0">
                <a:latin typeface="Helvetica Neue"/>
                <a:cs typeface="Helvetica Neue"/>
                <a:hlinkClick r:id="rId2"/>
              </a:rPr>
              <a:t>www.lyreco.dk</a:t>
            </a:r>
            <a:endParaRPr lang="en-US" sz="2400" dirty="0" err="1" smtClean="0">
              <a:latin typeface="Helvetica Neue"/>
              <a:cs typeface="Helvetica Neue"/>
            </a:endParaRPr>
          </a:p>
          <a:p>
            <a:endParaRPr lang="da-DK" sz="2400" dirty="0" smtClean="0">
              <a:latin typeface="Helvetica Neue"/>
              <a:cs typeface="Helvetica Neue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9208" t="11091" r="10220" b="5722"/>
          <a:stretch>
            <a:fillRect/>
          </a:stretch>
        </p:blipFill>
        <p:spPr>
          <a:xfrm>
            <a:off x="3902149" y="2181332"/>
            <a:ext cx="3982316" cy="3413416"/>
          </a:xfrm>
          <a:prstGeom prst="rect">
            <a:avLst/>
          </a:prstGeom>
          <a:ln/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Lyreco">
      <a:dk1>
        <a:sysClr val="windowText" lastClr="000000"/>
      </a:dk1>
      <a:lt1>
        <a:sysClr val="window" lastClr="FFFFFF"/>
      </a:lt1>
      <a:dk2>
        <a:srgbClr val="1F497D"/>
      </a:dk2>
      <a:lt2>
        <a:srgbClr val="CCCCCC"/>
      </a:lt2>
      <a:accent1>
        <a:srgbClr val="000066"/>
      </a:accent1>
      <a:accent2>
        <a:srgbClr val="CC0000"/>
      </a:accent2>
      <a:accent3>
        <a:srgbClr val="669900"/>
      </a:accent3>
      <a:accent4>
        <a:srgbClr val="660099"/>
      </a:accent4>
      <a:accent5>
        <a:srgbClr val="CC3399"/>
      </a:accent5>
      <a:accent6>
        <a:srgbClr val="FF99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400" dirty="0" err="1" smtClean="0">
            <a:latin typeface="Helvetica Neue"/>
            <a:cs typeface="Helvetica Neue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Helvetica Neue"/>
            <a:cs typeface="Helvetica Neue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20_Area xmlns="bc199aad-63b3-441b-be9d-760463a88aac">Marketing</Business_x0020_Area>
    <QSS_x0020_Document_x0020_type xmlns="bc199aad-63b3-441b-be9d-760463a88aac">Document</QSS_x0020_Document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33FE8B2C11E4789391AC5D2C5CB48" ma:contentTypeVersion="2" ma:contentTypeDescription="Create a new document." ma:contentTypeScope="" ma:versionID="e0fbce9516a07739732ca8873a62b065">
  <xsd:schema xmlns:xsd="http://www.w3.org/2001/XMLSchema" xmlns:xs="http://www.w3.org/2001/XMLSchema" xmlns:p="http://schemas.microsoft.com/office/2006/metadata/properties" xmlns:ns2="bc199aad-63b3-441b-be9d-760463a88aac" targetNamespace="http://schemas.microsoft.com/office/2006/metadata/properties" ma:root="true" ma:fieldsID="5a0161301c13fad22cc6387bdcf815d8" ns2:_="">
    <xsd:import namespace="bc199aad-63b3-441b-be9d-760463a88aac"/>
    <xsd:element name="properties">
      <xsd:complexType>
        <xsd:sequence>
          <xsd:element name="documentManagement">
            <xsd:complexType>
              <xsd:all>
                <xsd:element ref="ns2:QSS_x0020_Document_x0020_type"/>
                <xsd:element ref="ns2:Business_x0020_Are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99aad-63b3-441b-be9d-760463a88aac" elementFormDefault="qualified">
    <xsd:import namespace="http://schemas.microsoft.com/office/2006/documentManagement/types"/>
    <xsd:import namespace="http://schemas.microsoft.com/office/infopath/2007/PartnerControls"/>
    <xsd:element name="QSS_x0020_Document_x0020_type" ma:index="8" ma:displayName="QSS Document type" ma:default="Document" ma:description="Type of QSS document (Best practice, Procedure, Document...)" ma:format="Dropdown" ma:internalName="QSS_x0020_Document_x0020_type">
      <xsd:simpleType>
        <xsd:restriction base="dms:Choice">
          <xsd:enumeration value="Best Practice"/>
          <xsd:enumeration value="Document"/>
          <xsd:enumeration value="Guide"/>
          <xsd:enumeration value="Instruction"/>
          <xsd:enumeration value="Procedure"/>
        </xsd:restriction>
      </xsd:simpleType>
    </xsd:element>
    <xsd:element name="Business_x0020_Area" ma:index="9" nillable="true" ma:displayName="Business Area" ma:description="Business area in which the document belongs" ma:format="Dropdown" ma:internalName="Business_x0020_Area">
      <xsd:simpleType>
        <xsd:restriction base="dms:Choice">
          <xsd:enumeration value="Finance"/>
          <xsd:enumeration value="Marketing"/>
          <xsd:enumeration value="Customer Service"/>
          <xsd:enumeration value="Sales"/>
          <xsd:enumeration value="Logistics"/>
          <xsd:enumeration value="HR"/>
          <xsd:enumeration value="QSS"/>
          <xsd:enumeration value="Management"/>
          <xsd:enumeration value="I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FBF0C5-7024-42AF-A47D-C8E1AA9DC7AB}">
  <ds:schemaRefs>
    <ds:schemaRef ds:uri="http://schemas.microsoft.com/office/2006/metadata/properties"/>
    <ds:schemaRef ds:uri="http://schemas.microsoft.com/office/infopath/2007/PartnerControls"/>
    <ds:schemaRef ds:uri="bc199aad-63b3-441b-be9d-760463a88aac"/>
  </ds:schemaRefs>
</ds:datastoreItem>
</file>

<file path=customXml/itemProps2.xml><?xml version="1.0" encoding="utf-8"?>
<ds:datastoreItem xmlns:ds="http://schemas.openxmlformats.org/officeDocument/2006/customXml" ds:itemID="{8386E531-4C45-4CDC-BB39-11166B204C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2220DD-4651-46A3-9940-42D6B83145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199aad-63b3-441b-be9d-760463a88a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113</Words>
  <Application>Microsoft Office PowerPoint</Application>
  <PresentationFormat>Brugerdefineret</PresentationFormat>
  <Paragraphs>47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Custom Design</vt:lpstr>
      <vt:lpstr>Dias nummer 1</vt:lpstr>
      <vt:lpstr>Punchout (dynamisk katalog)</vt:lpstr>
      <vt:lpstr>Punchout = webshoppen</vt:lpstr>
      <vt:lpstr>Muligheder</vt:lpstr>
      <vt:lpstr>Styring af sortimentet</vt:lpstr>
      <vt:lpstr>Flere muligheder</vt:lpstr>
      <vt:lpstr>Online demo</vt:lpstr>
    </vt:vector>
  </TitlesOfParts>
  <Company>m62 visualcommunications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Zack Esterhuizen</dc:creator>
  <cp:lastModifiedBy>kklausen</cp:lastModifiedBy>
  <cp:revision>474</cp:revision>
  <dcterms:created xsi:type="dcterms:W3CDTF">2014-12-22T14:11:57Z</dcterms:created>
  <dcterms:modified xsi:type="dcterms:W3CDTF">2016-04-14T07:48:14Z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0x010100FE733FE8B2C11E4789391AC5D2C5CB48</vt:lpwstr>
  </property>
</Properties>
</file>